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2" r:id="rId7"/>
    <p:sldId id="259" r:id="rId8"/>
    <p:sldId id="282" r:id="rId9"/>
    <p:sldId id="283" r:id="rId10"/>
    <p:sldId id="284" r:id="rId11"/>
    <p:sldId id="285" r:id="rId12"/>
    <p:sldId id="281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2A6A-3F49-3FE7-0719-10450D7F7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2F19A-B276-C217-0765-2767E7CDF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36835-9C61-5952-AFB9-0717788B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EBBF-A56B-6EDE-53DD-1C73EE8B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DF87-DDF3-001B-43EE-0979F380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843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D737-5F49-833A-57B1-26F66B5C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98E58-4097-ED83-D55D-2B6BA2517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7AAF8-94B5-2CD4-332F-8243BB36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4D07A-870C-31D6-AFAE-EF177367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D0245-54DF-10E8-B486-228E461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4320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3BDDF-8345-2E73-E864-F5314FE22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C0FAA-295C-BA47-8636-B0E22A2C7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71BD-BDA0-61D0-CB11-CE1569A2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52AD1-8683-148D-AA94-B23E2FD4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7B56E-654F-6BB1-A3B6-B631DB06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6677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F526-6B73-217F-8D40-70C9034C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5463-9172-1C66-A31F-11559841B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0C0EA-D647-78F5-8710-EF565AD94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36AC5-8590-653A-38DD-37C6638F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0869D-F12A-1AE2-2AA4-A52B55CB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803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11C3-12C3-0055-43BA-E61DE4FD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3ECB9-8114-FFFD-36BE-4721E455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70385-5281-2E02-F481-05703DDB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BDAE1-E2CF-D6C8-D143-D4F12A44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A1822-1BB6-25F4-34B4-20E4B602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896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923D-49D7-8290-3C0D-9276F547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A184A-18C0-205E-7551-DBBF303D8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5FB34-A755-74D5-822D-826720F2D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D0783-6DD2-34C6-461A-E57A03552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5044C-EF97-E8DB-ED1A-5541F2019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FEB77-EAEF-14DC-E133-C64A2FEF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492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531D-060A-F20B-F101-D7B7B55C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6AE85-BE17-0B4D-CC4E-3573C2712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3D64A-F6AE-8F6A-997F-6F621E241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DB11B-1941-F8F1-A73C-CD4FD9A2A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1EC5B-CB7E-BA40-376C-7B6B956DA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A6303-E8D4-EA57-BF65-989B1932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BFDA9-FAA0-2BCA-B2F4-1A0CF993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9E55E-0E75-7395-FA3D-885D1831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465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AF5C-C953-C14E-720E-ACFE801A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5042F-C335-694D-D3C0-1E969510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012F3-E415-CD6A-5F5B-DEC5E2C2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60276-6DA4-9C34-6AE0-0746094A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606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16558-1004-AA2C-5C1F-505FBA25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38DEE-F8CF-5D72-9A39-54D175F3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552DF-E424-4914-CD34-73586053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3911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6964-C302-7F2A-6EBB-922C2606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E39E9-7276-3FCF-A585-817F5BFBA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6A6D1-0564-7874-020B-59E3A0DAA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29EF6-57FD-2EF8-F4FF-E0E3F490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48AEB-9F6F-709E-4CBD-076073E6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3975B-F1B9-0440-8869-E44DC883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2696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6FBD-7595-E820-EA64-C3726EEB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F46087-4F38-934B-7570-FC1F329FA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0BA36-A9E6-698B-521A-0F2764A8C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8B43D-9968-DC31-0C72-5207445A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48B01-50FF-BC69-E3A0-97277B68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6A9E7-28E5-ACCE-772F-94088099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867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D36FF-DA64-6500-5F6A-B41622566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DE0C1-D0B7-2CEF-A218-58BFA0AA3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0A2DA-E375-DC43-B773-FDE752510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9B40E-2983-FB4B-B646-7C8C63B5512E}" type="datetimeFigureOut">
              <a:rPr lang="en-CH" smtClean="0"/>
              <a:t>30.05.23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B68FE-2DC7-C7EB-1FA7-BBC01B446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37ADB-750F-1FB6-EC02-4ADC0E9B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E4238-FF37-0145-8ADE-2539F4EEE7D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02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07C4-052B-9E7C-6976-B9266BB83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128" y="-445181"/>
            <a:ext cx="10787743" cy="2387600"/>
          </a:xfrm>
        </p:spPr>
        <p:txBody>
          <a:bodyPr>
            <a:normAutofit/>
          </a:bodyPr>
          <a:lstStyle/>
          <a:p>
            <a:r>
              <a:rPr lang="en-CH" sz="4800" dirty="0">
                <a:latin typeface="Century Gothic" panose="020B0502020202020204" pitchFamily="34" charset="0"/>
              </a:rPr>
              <a:t>CS-440 </a:t>
            </a:r>
            <a:br>
              <a:rPr lang="en-CH" sz="4800" dirty="0">
                <a:latin typeface="Century Gothic" panose="020B0502020202020204" pitchFamily="34" charset="0"/>
              </a:rPr>
            </a:br>
            <a:r>
              <a:rPr lang="en-CH" sz="4800" dirty="0">
                <a:latin typeface="Century Gothic" panose="020B0502020202020204" pitchFamily="34" charset="0"/>
              </a:rPr>
              <a:t>Advanced Computer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F03D6-F40E-37CA-59AE-68E889D0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33991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CH" sz="96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Grandparents</a:t>
            </a:r>
          </a:p>
          <a:p>
            <a:r>
              <a:rPr lang="en-CH" sz="4000" i="1" dirty="0">
                <a:latin typeface="Century Gothic" panose="020B0502020202020204" pitchFamily="34" charset="0"/>
              </a:rPr>
              <a:t>Federico</a:t>
            </a:r>
            <a:r>
              <a:rPr lang="en-CH" sz="4000" b="1" i="1" dirty="0">
                <a:latin typeface="Century Gothic" panose="020B0502020202020204" pitchFamily="34" charset="0"/>
              </a:rPr>
              <a:t> Stella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10A9C5-5316-AEE9-3052-F1DCC7908CC2}"/>
              </a:ext>
            </a:extLst>
          </p:cNvPr>
          <p:cNvCxnSpPr/>
          <p:nvPr/>
        </p:nvCxnSpPr>
        <p:spPr>
          <a:xfrm>
            <a:off x="457200" y="2656118"/>
            <a:ext cx="112122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BBF867-683C-2195-8E4D-371B8242E8A9}"/>
              </a:ext>
            </a:extLst>
          </p:cNvPr>
          <p:cNvCxnSpPr/>
          <p:nvPr/>
        </p:nvCxnSpPr>
        <p:spPr>
          <a:xfrm>
            <a:off x="457200" y="5486394"/>
            <a:ext cx="112122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Implemented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153C6-AAD4-B98F-ECBB-4950FCD40A0F}"/>
              </a:ext>
            </a:extLst>
          </p:cNvPr>
          <p:cNvSpPr txBox="1"/>
          <p:nvPr/>
        </p:nvSpPr>
        <p:spPr>
          <a:xfrm>
            <a:off x="141514" y="2238383"/>
            <a:ext cx="225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Materials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Rough dielectrics</a:t>
            </a:r>
          </a:p>
          <a:p>
            <a:r>
              <a:rPr lang="en-CH" dirty="0">
                <a:latin typeface="Century Gothic" panose="020B0502020202020204" pitchFamily="34" charset="0"/>
              </a:rPr>
              <a:t>Rough conductors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D1900-087B-5911-F0DC-67923544C399}"/>
              </a:ext>
            </a:extLst>
          </p:cNvPr>
          <p:cNvSpPr txBox="1"/>
          <p:nvPr/>
        </p:nvSpPr>
        <p:spPr>
          <a:xfrm>
            <a:off x="2649776" y="2238383"/>
            <a:ext cx="2090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Surfaces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Texture mapping</a:t>
            </a:r>
          </a:p>
          <a:p>
            <a:r>
              <a:rPr lang="en-CH" dirty="0">
                <a:latin typeface="Century Gothic" panose="020B0502020202020204" pitchFamily="34" charset="0"/>
              </a:rPr>
              <a:t>Normal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9332C-D3D5-B553-C88A-CA3856B259A8}"/>
              </a:ext>
            </a:extLst>
          </p:cNvPr>
          <p:cNvSpPr txBox="1"/>
          <p:nvPr/>
        </p:nvSpPr>
        <p:spPr>
          <a:xfrm>
            <a:off x="4994532" y="2238383"/>
            <a:ext cx="22557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Lighting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Environment maps</a:t>
            </a:r>
          </a:p>
          <a:p>
            <a:r>
              <a:rPr lang="en-CH" dirty="0">
                <a:latin typeface="Century Gothic" panose="020B0502020202020204" pitchFamily="34" charset="0"/>
              </a:rPr>
              <a:t>Directional lights</a:t>
            </a:r>
          </a:p>
          <a:p>
            <a:r>
              <a:rPr lang="en-CH" dirty="0">
                <a:latin typeface="Century Gothic" panose="020B0502020202020204" pitchFamily="34" charset="0"/>
              </a:rPr>
              <a:t>Textured lights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25B19-F4B6-D083-11B7-DD2CF9D53320}"/>
              </a:ext>
            </a:extLst>
          </p:cNvPr>
          <p:cNvSpPr txBox="1"/>
          <p:nvPr/>
        </p:nvSpPr>
        <p:spPr>
          <a:xfrm>
            <a:off x="7504397" y="2238383"/>
            <a:ext cx="1709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Camera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Depth of field</a:t>
            </a:r>
          </a:p>
        </p:txBody>
      </p:sp>
    </p:spTree>
    <p:extLst>
      <p:ext uri="{BB962C8B-B14F-4D97-AF65-F5344CB8AC3E}">
        <p14:creationId xmlns:p14="http://schemas.microsoft.com/office/powerpoint/2010/main" val="305844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Implemented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153C6-AAD4-B98F-ECBB-4950FCD40A0F}"/>
              </a:ext>
            </a:extLst>
          </p:cNvPr>
          <p:cNvSpPr txBox="1"/>
          <p:nvPr/>
        </p:nvSpPr>
        <p:spPr>
          <a:xfrm>
            <a:off x="141514" y="2238383"/>
            <a:ext cx="225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Materials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Rough dielectrics</a:t>
            </a:r>
          </a:p>
          <a:p>
            <a:r>
              <a:rPr lang="en-CH" dirty="0">
                <a:latin typeface="Century Gothic" panose="020B0502020202020204" pitchFamily="34" charset="0"/>
              </a:rPr>
              <a:t>Rough conductors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D1900-087B-5911-F0DC-67923544C399}"/>
              </a:ext>
            </a:extLst>
          </p:cNvPr>
          <p:cNvSpPr txBox="1"/>
          <p:nvPr/>
        </p:nvSpPr>
        <p:spPr>
          <a:xfrm>
            <a:off x="2649776" y="2238383"/>
            <a:ext cx="2090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Surfaces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Texture mapping</a:t>
            </a:r>
          </a:p>
          <a:p>
            <a:r>
              <a:rPr lang="en-CH" dirty="0">
                <a:latin typeface="Century Gothic" panose="020B0502020202020204" pitchFamily="34" charset="0"/>
              </a:rPr>
              <a:t>Normal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9332C-D3D5-B553-C88A-CA3856B259A8}"/>
              </a:ext>
            </a:extLst>
          </p:cNvPr>
          <p:cNvSpPr txBox="1"/>
          <p:nvPr/>
        </p:nvSpPr>
        <p:spPr>
          <a:xfrm>
            <a:off x="4994532" y="2238383"/>
            <a:ext cx="22557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Lighting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Environment maps</a:t>
            </a:r>
          </a:p>
          <a:p>
            <a:r>
              <a:rPr lang="en-CH" dirty="0">
                <a:latin typeface="Century Gothic" panose="020B0502020202020204" pitchFamily="34" charset="0"/>
              </a:rPr>
              <a:t>Directional lights</a:t>
            </a:r>
          </a:p>
          <a:p>
            <a:r>
              <a:rPr lang="en-CH" dirty="0">
                <a:latin typeface="Century Gothic" panose="020B0502020202020204" pitchFamily="34" charset="0"/>
              </a:rPr>
              <a:t>Textured lights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25B19-F4B6-D083-11B7-DD2CF9D53320}"/>
              </a:ext>
            </a:extLst>
          </p:cNvPr>
          <p:cNvSpPr txBox="1"/>
          <p:nvPr/>
        </p:nvSpPr>
        <p:spPr>
          <a:xfrm>
            <a:off x="7504397" y="2238383"/>
            <a:ext cx="1709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Camera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Depth of field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62F0C-24DE-9CBE-C355-7FD36C977D00}"/>
              </a:ext>
            </a:extLst>
          </p:cNvPr>
          <p:cNvSpPr txBox="1"/>
          <p:nvPr/>
        </p:nvSpPr>
        <p:spPr>
          <a:xfrm>
            <a:off x="9467638" y="2238383"/>
            <a:ext cx="2683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Other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Incremental rendering</a:t>
            </a:r>
          </a:p>
        </p:txBody>
      </p:sp>
    </p:spTree>
    <p:extLst>
      <p:ext uri="{BB962C8B-B14F-4D97-AF65-F5344CB8AC3E}">
        <p14:creationId xmlns:p14="http://schemas.microsoft.com/office/powerpoint/2010/main" val="45838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Implemented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153C6-AAD4-B98F-ECBB-4950FCD40A0F}"/>
              </a:ext>
            </a:extLst>
          </p:cNvPr>
          <p:cNvSpPr txBox="1"/>
          <p:nvPr/>
        </p:nvSpPr>
        <p:spPr>
          <a:xfrm>
            <a:off x="141514" y="2238383"/>
            <a:ext cx="225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Materials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Rough dielectrics</a:t>
            </a:r>
          </a:p>
          <a:p>
            <a:r>
              <a:rPr lang="en-CH" dirty="0">
                <a:latin typeface="Century Gothic" panose="020B0502020202020204" pitchFamily="34" charset="0"/>
              </a:rPr>
              <a:t>Rough conductors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D1900-087B-5911-F0DC-67923544C399}"/>
              </a:ext>
            </a:extLst>
          </p:cNvPr>
          <p:cNvSpPr txBox="1"/>
          <p:nvPr/>
        </p:nvSpPr>
        <p:spPr>
          <a:xfrm>
            <a:off x="2649776" y="2238383"/>
            <a:ext cx="2090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Surfaces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Texture mapping</a:t>
            </a:r>
          </a:p>
          <a:p>
            <a:r>
              <a:rPr lang="en-CH" dirty="0">
                <a:latin typeface="Century Gothic" panose="020B0502020202020204" pitchFamily="34" charset="0"/>
              </a:rPr>
              <a:t>Normal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9332C-D3D5-B553-C88A-CA3856B259A8}"/>
              </a:ext>
            </a:extLst>
          </p:cNvPr>
          <p:cNvSpPr txBox="1"/>
          <p:nvPr/>
        </p:nvSpPr>
        <p:spPr>
          <a:xfrm>
            <a:off x="4994532" y="2238383"/>
            <a:ext cx="22557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Lighting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Environment maps</a:t>
            </a:r>
          </a:p>
          <a:p>
            <a:r>
              <a:rPr lang="en-CH" dirty="0">
                <a:latin typeface="Century Gothic" panose="020B0502020202020204" pitchFamily="34" charset="0"/>
              </a:rPr>
              <a:t>Directional lights</a:t>
            </a:r>
          </a:p>
          <a:p>
            <a:r>
              <a:rPr lang="en-CH" dirty="0">
                <a:latin typeface="Century Gothic" panose="020B0502020202020204" pitchFamily="34" charset="0"/>
              </a:rPr>
              <a:t>Textured lights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25B19-F4B6-D083-11B7-DD2CF9D53320}"/>
              </a:ext>
            </a:extLst>
          </p:cNvPr>
          <p:cNvSpPr txBox="1"/>
          <p:nvPr/>
        </p:nvSpPr>
        <p:spPr>
          <a:xfrm>
            <a:off x="7504397" y="2238383"/>
            <a:ext cx="1709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Camera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Depth of field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62F0C-24DE-9CBE-C355-7FD36C977D00}"/>
              </a:ext>
            </a:extLst>
          </p:cNvPr>
          <p:cNvSpPr txBox="1"/>
          <p:nvPr/>
        </p:nvSpPr>
        <p:spPr>
          <a:xfrm>
            <a:off x="9467638" y="2238383"/>
            <a:ext cx="2683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Other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Incremental rendering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B1699-CE87-DFAB-E2B7-C02CB1395879}"/>
              </a:ext>
            </a:extLst>
          </p:cNvPr>
          <p:cNvSpPr txBox="1"/>
          <p:nvPr/>
        </p:nvSpPr>
        <p:spPr>
          <a:xfrm>
            <a:off x="1200480" y="4876799"/>
            <a:ext cx="984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 dirty="0"/>
              <a:t>Final image rendered at 17mm APSC-size equivalent, 1440x810 px, 16384 samples per pixel</a:t>
            </a:r>
          </a:p>
        </p:txBody>
      </p:sp>
    </p:spTree>
    <p:extLst>
      <p:ext uri="{BB962C8B-B14F-4D97-AF65-F5344CB8AC3E}">
        <p14:creationId xmlns:p14="http://schemas.microsoft.com/office/powerpoint/2010/main" val="318131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1 sample per pixel</a:t>
            </a:r>
          </a:p>
        </p:txBody>
      </p:sp>
      <p:pic>
        <p:nvPicPr>
          <p:cNvPr id="4" name="Picture 3" descr="A picture containing indoor, wall, fireplace, room&#10;&#10;Description automatically generated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799"/>
            <a:ext cx="10972800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6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2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3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4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5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8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1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16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5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32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20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64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1140917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128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7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256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5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512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1024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35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2048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88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4096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8192 samples per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522B-0729-6E1F-F9BD-4C938968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9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-298903"/>
            <a:ext cx="10515600" cy="1325563"/>
          </a:xfrm>
        </p:spPr>
        <p:txBody>
          <a:bodyPr>
            <a:normAutofit/>
          </a:bodyPr>
          <a:lstStyle/>
          <a:p>
            <a:r>
              <a:rPr lang="en-CH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16384 samples per pixel – overall around 5h on M1 Pro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D861B-3447-B005-3EDD-42489748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" y="685799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ess board on a table in a room&#10;&#10;Description automatically generated with medium confidence">
            <a:extLst>
              <a:ext uri="{FF2B5EF4-FFF2-40B4-BE49-F238E27FC236}">
                <a16:creationId xmlns:a16="http://schemas.microsoft.com/office/drawing/2014/main" id="{58AE25AE-178A-3F5F-7797-2799FBC6B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2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Idea</a:t>
            </a:r>
          </a:p>
        </p:txBody>
      </p:sp>
      <p:pic>
        <p:nvPicPr>
          <p:cNvPr id="5" name="Picture 4" descr="A picture containing drawing, child art, sketch, handwriting&#10;&#10;Description automatically generated">
            <a:extLst>
              <a:ext uri="{FF2B5EF4-FFF2-40B4-BE49-F238E27FC236}">
                <a16:creationId xmlns:a16="http://schemas.microsoft.com/office/drawing/2014/main" id="{EDC11C65-365D-6EC8-ABD6-6EFEA148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8" y="1136308"/>
            <a:ext cx="9720943" cy="544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1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141735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Idea</a:t>
            </a:r>
          </a:p>
        </p:txBody>
      </p:sp>
      <p:pic>
        <p:nvPicPr>
          <p:cNvPr id="4" name="Picture 3" descr="A painting of a group of people at a table&#10;&#10;Description automatically generated with medium confidence">
            <a:extLst>
              <a:ext uri="{FF2B5EF4-FFF2-40B4-BE49-F238E27FC236}">
                <a16:creationId xmlns:a16="http://schemas.microsoft.com/office/drawing/2014/main" id="{2FD8293D-7EAC-2417-B19F-7B8ACFFF4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87" y="679563"/>
            <a:ext cx="6324623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3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Idea</a:t>
            </a:r>
          </a:p>
        </p:txBody>
      </p:sp>
      <p:pic>
        <p:nvPicPr>
          <p:cNvPr id="4" name="Picture 3" descr="A painting of a group of people at a table&#10;&#10;Description automatically generated with medium confidence">
            <a:extLst>
              <a:ext uri="{FF2B5EF4-FFF2-40B4-BE49-F238E27FC236}">
                <a16:creationId xmlns:a16="http://schemas.microsoft.com/office/drawing/2014/main" id="{2FD8293D-7EAC-2417-B19F-7B8ACFFF4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33687" y="679563"/>
            <a:ext cx="6324623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Implemented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153C6-AAD4-B98F-ECBB-4950FCD40A0F}"/>
              </a:ext>
            </a:extLst>
          </p:cNvPr>
          <p:cNvSpPr txBox="1"/>
          <p:nvPr/>
        </p:nvSpPr>
        <p:spPr>
          <a:xfrm>
            <a:off x="141514" y="2238383"/>
            <a:ext cx="225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Materials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Rough dielectrics</a:t>
            </a:r>
          </a:p>
          <a:p>
            <a:r>
              <a:rPr lang="en-CH" dirty="0">
                <a:latin typeface="Century Gothic" panose="020B0502020202020204" pitchFamily="34" charset="0"/>
              </a:rPr>
              <a:t>Rough conductors</a:t>
            </a:r>
          </a:p>
        </p:txBody>
      </p:sp>
    </p:spTree>
    <p:extLst>
      <p:ext uri="{BB962C8B-B14F-4D97-AF65-F5344CB8AC3E}">
        <p14:creationId xmlns:p14="http://schemas.microsoft.com/office/powerpoint/2010/main" val="397010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Implemented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153C6-AAD4-B98F-ECBB-4950FCD40A0F}"/>
              </a:ext>
            </a:extLst>
          </p:cNvPr>
          <p:cNvSpPr txBox="1"/>
          <p:nvPr/>
        </p:nvSpPr>
        <p:spPr>
          <a:xfrm>
            <a:off x="141514" y="2238383"/>
            <a:ext cx="225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Materials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Rough dielectrics</a:t>
            </a:r>
          </a:p>
          <a:p>
            <a:r>
              <a:rPr lang="en-CH" dirty="0">
                <a:latin typeface="Century Gothic" panose="020B0502020202020204" pitchFamily="34" charset="0"/>
              </a:rPr>
              <a:t>Rough conductors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D1900-087B-5911-F0DC-67923544C399}"/>
              </a:ext>
            </a:extLst>
          </p:cNvPr>
          <p:cNvSpPr txBox="1"/>
          <p:nvPr/>
        </p:nvSpPr>
        <p:spPr>
          <a:xfrm>
            <a:off x="2649776" y="2238383"/>
            <a:ext cx="2090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Surfaces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Texture mapping</a:t>
            </a:r>
          </a:p>
          <a:p>
            <a:r>
              <a:rPr lang="en-CH" dirty="0">
                <a:latin typeface="Century Gothic" panose="020B0502020202020204" pitchFamily="34" charset="0"/>
              </a:rPr>
              <a:t>Normal mapping</a:t>
            </a:r>
          </a:p>
        </p:txBody>
      </p:sp>
    </p:spTree>
    <p:extLst>
      <p:ext uri="{BB962C8B-B14F-4D97-AF65-F5344CB8AC3E}">
        <p14:creationId xmlns:p14="http://schemas.microsoft.com/office/powerpoint/2010/main" val="124319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3CCB-4501-B4F4-C01F-1527E525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0" y="16782"/>
            <a:ext cx="10515600" cy="1325563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  <a:latin typeface="Century Gothic" panose="020B0502020202020204" pitchFamily="34" charset="0"/>
              </a:rPr>
              <a:t>Implemented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153C6-AAD4-B98F-ECBB-4950FCD40A0F}"/>
              </a:ext>
            </a:extLst>
          </p:cNvPr>
          <p:cNvSpPr txBox="1"/>
          <p:nvPr/>
        </p:nvSpPr>
        <p:spPr>
          <a:xfrm>
            <a:off x="141514" y="2238383"/>
            <a:ext cx="225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Materials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Rough dielectrics</a:t>
            </a:r>
          </a:p>
          <a:p>
            <a:r>
              <a:rPr lang="en-CH" dirty="0">
                <a:latin typeface="Century Gothic" panose="020B0502020202020204" pitchFamily="34" charset="0"/>
              </a:rPr>
              <a:t>Rough conductors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D1900-087B-5911-F0DC-67923544C399}"/>
              </a:ext>
            </a:extLst>
          </p:cNvPr>
          <p:cNvSpPr txBox="1"/>
          <p:nvPr/>
        </p:nvSpPr>
        <p:spPr>
          <a:xfrm>
            <a:off x="2649776" y="2238383"/>
            <a:ext cx="2090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Surfaces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Texture mapping</a:t>
            </a:r>
          </a:p>
          <a:p>
            <a:r>
              <a:rPr lang="en-CH" dirty="0">
                <a:latin typeface="Century Gothic" panose="020B0502020202020204" pitchFamily="34" charset="0"/>
              </a:rPr>
              <a:t>Normal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9332C-D3D5-B553-C88A-CA3856B259A8}"/>
              </a:ext>
            </a:extLst>
          </p:cNvPr>
          <p:cNvSpPr txBox="1"/>
          <p:nvPr/>
        </p:nvSpPr>
        <p:spPr>
          <a:xfrm>
            <a:off x="4994532" y="2238383"/>
            <a:ext cx="22557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latin typeface="Century Gothic" panose="020B0502020202020204" pitchFamily="34" charset="0"/>
              </a:rPr>
              <a:t>Lighting</a:t>
            </a:r>
          </a:p>
          <a:p>
            <a:endParaRPr lang="en-CH" dirty="0">
              <a:latin typeface="Century Gothic" panose="020B0502020202020204" pitchFamily="34" charset="0"/>
            </a:endParaRPr>
          </a:p>
          <a:p>
            <a:r>
              <a:rPr lang="en-CH" dirty="0">
                <a:latin typeface="Century Gothic" panose="020B0502020202020204" pitchFamily="34" charset="0"/>
              </a:rPr>
              <a:t>Environment maps</a:t>
            </a:r>
          </a:p>
          <a:p>
            <a:r>
              <a:rPr lang="en-CH" dirty="0">
                <a:latin typeface="Century Gothic" panose="020B0502020202020204" pitchFamily="34" charset="0"/>
              </a:rPr>
              <a:t>Directional lights</a:t>
            </a:r>
          </a:p>
          <a:p>
            <a:r>
              <a:rPr lang="en-CH" dirty="0">
                <a:latin typeface="Century Gothic" panose="020B0502020202020204" pitchFamily="34" charset="0"/>
              </a:rPr>
              <a:t>Textured lights</a:t>
            </a:r>
          </a:p>
        </p:txBody>
      </p:sp>
    </p:spTree>
    <p:extLst>
      <p:ext uri="{BB962C8B-B14F-4D97-AF65-F5344CB8AC3E}">
        <p14:creationId xmlns:p14="http://schemas.microsoft.com/office/powerpoint/2010/main" val="48991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208</Words>
  <Application>Microsoft Macintosh PowerPoint</Application>
  <PresentationFormat>Widescreen</PresentationFormat>
  <Paragraphs>109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Century Gothic</vt:lpstr>
      <vt:lpstr>Office Theme</vt:lpstr>
      <vt:lpstr>CS-440  Advanced Computer Graphics</vt:lpstr>
      <vt:lpstr>Idea</vt:lpstr>
      <vt:lpstr>Idea</vt:lpstr>
      <vt:lpstr>Idea</vt:lpstr>
      <vt:lpstr>Idea</vt:lpstr>
      <vt:lpstr>Idea</vt:lpstr>
      <vt:lpstr>Implemented features</vt:lpstr>
      <vt:lpstr>Implemented features</vt:lpstr>
      <vt:lpstr>Implemented features</vt:lpstr>
      <vt:lpstr>Implemented features</vt:lpstr>
      <vt:lpstr>Implemented features</vt:lpstr>
      <vt:lpstr>Implemented features</vt:lpstr>
      <vt:lpstr>1 sample per pixel</vt:lpstr>
      <vt:lpstr>2 samples per pixel</vt:lpstr>
      <vt:lpstr>4 samples per pixel</vt:lpstr>
      <vt:lpstr>8 samples per pixel</vt:lpstr>
      <vt:lpstr>16 samples per pixel</vt:lpstr>
      <vt:lpstr>32 samples per pixel</vt:lpstr>
      <vt:lpstr>64 samples per pixel</vt:lpstr>
      <vt:lpstr>128 samples per pixel</vt:lpstr>
      <vt:lpstr>256 samples per pixel</vt:lpstr>
      <vt:lpstr>512 samples per pixel</vt:lpstr>
      <vt:lpstr>1024 samples per pixel</vt:lpstr>
      <vt:lpstr>2048 samples per pixel</vt:lpstr>
      <vt:lpstr>4096 samples per pixel</vt:lpstr>
      <vt:lpstr>8192 samples per pixel</vt:lpstr>
      <vt:lpstr>16384 samples per pixel – overall around 5h on M1 Pro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CS-440  Advanced Computer Graphics</dc:title>
  <dc:creator>Stella Federico</dc:creator>
  <cp:lastModifiedBy>Stella Federico</cp:lastModifiedBy>
  <cp:revision>8</cp:revision>
  <dcterms:created xsi:type="dcterms:W3CDTF">2023-05-29T23:44:53Z</dcterms:created>
  <dcterms:modified xsi:type="dcterms:W3CDTF">2023-05-30T01:01:11Z</dcterms:modified>
</cp:coreProperties>
</file>